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18" r:id="rId1"/>
  </p:sldMasterIdLst>
  <p:notesMasterIdLst>
    <p:notesMasterId r:id="rId57"/>
  </p:notesMasterIdLst>
  <p:sldIdLst>
    <p:sldId id="336" r:id="rId2"/>
    <p:sldId id="337" r:id="rId3"/>
    <p:sldId id="341" r:id="rId4"/>
    <p:sldId id="367" r:id="rId5"/>
    <p:sldId id="366" r:id="rId6"/>
    <p:sldId id="368" r:id="rId7"/>
    <p:sldId id="369" r:id="rId8"/>
    <p:sldId id="370" r:id="rId9"/>
    <p:sldId id="315" r:id="rId10"/>
    <p:sldId id="404" r:id="rId11"/>
    <p:sldId id="274" r:id="rId12"/>
    <p:sldId id="318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72" r:id="rId23"/>
    <p:sldId id="329" r:id="rId24"/>
    <p:sldId id="406" r:id="rId25"/>
    <p:sldId id="396" r:id="rId26"/>
    <p:sldId id="332" r:id="rId27"/>
    <p:sldId id="398" r:id="rId28"/>
    <p:sldId id="397" r:id="rId29"/>
    <p:sldId id="330" r:id="rId30"/>
    <p:sldId id="405" r:id="rId31"/>
    <p:sldId id="399" r:id="rId32"/>
    <p:sldId id="340" r:id="rId33"/>
    <p:sldId id="389" r:id="rId34"/>
    <p:sldId id="400" r:id="rId35"/>
    <p:sldId id="401" r:id="rId36"/>
    <p:sldId id="319" r:id="rId37"/>
    <p:sldId id="320" r:id="rId38"/>
    <p:sldId id="331" r:id="rId39"/>
    <p:sldId id="373" r:id="rId40"/>
    <p:sldId id="386" r:id="rId41"/>
    <p:sldId id="374" r:id="rId42"/>
    <p:sldId id="377" r:id="rId43"/>
    <p:sldId id="378" r:id="rId44"/>
    <p:sldId id="379" r:id="rId45"/>
    <p:sldId id="380" r:id="rId46"/>
    <p:sldId id="381" r:id="rId47"/>
    <p:sldId id="382" r:id="rId48"/>
    <p:sldId id="383" r:id="rId49"/>
    <p:sldId id="385" r:id="rId50"/>
    <p:sldId id="387" r:id="rId51"/>
    <p:sldId id="388" r:id="rId52"/>
    <p:sldId id="390" r:id="rId53"/>
    <p:sldId id="402" r:id="rId54"/>
    <p:sldId id="384" r:id="rId55"/>
    <p:sldId id="403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394" autoAdjust="0"/>
  </p:normalViewPr>
  <p:slideViewPr>
    <p:cSldViewPr>
      <p:cViewPr varScale="1">
        <p:scale>
          <a:sx n="113" d="100"/>
          <a:sy n="113" d="100"/>
        </p:scale>
        <p:origin x="14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7FABA-D78F-444B-A70F-94DD9941E5A8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B57FE-9FFB-4F54-855F-60FE59B32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การแต่งกายห้ามใส่เสื้อชอปเรียนวิชาที่ไม่ใช่ชอป</a:t>
            </a:r>
          </a:p>
          <a:p>
            <a:r>
              <a:rPr lang="th-TH" dirty="0" smtClean="0"/>
              <a:t>รวมทั้งเวลาสอบหรือติดต่องานที่คณะต้องใส่ชุดนักศึกษาเท่านั้น</a:t>
            </a:r>
          </a:p>
          <a:p>
            <a:r>
              <a:rPr lang="th-TH" smtClean="0"/>
              <a:t>ห้ามใส่รองเท้าแตะ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B57FE-9FFB-4F54-855F-60FE59B322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8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บอกนักศึกษาว่าที่แจกไปเป็นหลักสูตรฉบับย่อ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B57FE-9FFB-4F54-855F-60FE59B3226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91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th-TH" dirty="0" smtClean="0"/>
              <a:t>วิชาเลือกหมวดศึกษาทั่วไป กลุ่มวิชามนุษยศาสตร์ ฯ</a:t>
            </a:r>
            <a:r>
              <a:rPr lang="en-US" dirty="0" smtClean="0"/>
              <a:t> </a:t>
            </a:r>
            <a:r>
              <a:rPr lang="th-TH" dirty="0" smtClean="0"/>
              <a:t>(กิจกรรมพลศึกษา/ดนตรี)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B57FE-9FFB-4F54-855F-60FE59B3226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3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เตรียมสอบ</a:t>
            </a:r>
            <a:r>
              <a:rPr lang="th-TH" baseline="0" dirty="0" smtClean="0"/>
              <a:t> </a:t>
            </a:r>
            <a:r>
              <a:rPr lang="en-US" baseline="0" dirty="0" err="1" smtClean="0"/>
              <a:t>toefl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toeic</a:t>
            </a:r>
            <a:r>
              <a:rPr lang="en-US" baseline="0" dirty="0" smtClean="0"/>
              <a:t>  </a:t>
            </a:r>
            <a:r>
              <a:rPr lang="th-TH" baseline="0" dirty="0" smtClean="0"/>
              <a:t>ตั้งแต่เทอมนี้เป็นต้นไป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B57FE-9FFB-4F54-855F-60FE59B3226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12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พูดเรื่อง</a:t>
            </a:r>
            <a:r>
              <a:rPr lang="th-TH" baseline="0" dirty="0" smtClean="0"/>
              <a:t> </a:t>
            </a:r>
            <a:r>
              <a:rPr lang="en-US" baseline="0" dirty="0" smtClean="0"/>
              <a:t>project </a:t>
            </a:r>
            <a:r>
              <a:rPr lang="th-TH" baseline="0" dirty="0" smtClean="0"/>
              <a:t>ต้องมีอาจารย์ที่ปรึกษา</a:t>
            </a:r>
          </a:p>
          <a:p>
            <a:r>
              <a:rPr lang="th-TH" baseline="0" dirty="0" smtClean="0"/>
              <a:t>ทุกวิชาถ้าเรียน </a:t>
            </a:r>
            <a:r>
              <a:rPr lang="en-US" baseline="0" dirty="0" smtClean="0"/>
              <a:t>3 </a:t>
            </a:r>
            <a:r>
              <a:rPr lang="th-TH" baseline="0" dirty="0" smtClean="0"/>
              <a:t>ครั้ง ไม่ผ่านจะถูกรีไทร์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B57FE-9FFB-4F54-855F-60FE59B3226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5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อ.ปัญญา อธิบายเรื่องการคิดแต้มเฉลี่ย</a:t>
            </a:r>
            <a:r>
              <a:rPr lang="th-TH" baseline="0" dirty="0" smtClean="0"/>
              <a:t> การจำแนกสภาพนักศึกษา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th-TH" baseline="0" dirty="0" smtClean="0"/>
              <a:t>เกียรตินิยมอันดับ</a:t>
            </a:r>
            <a:r>
              <a:rPr lang="en-US" baseline="0" dirty="0" smtClean="0"/>
              <a:t>2 </a:t>
            </a:r>
            <a:r>
              <a:rPr lang="th-TH" baseline="0" dirty="0" smtClean="0"/>
              <a:t> ต้องได้เกรดเกิน </a:t>
            </a:r>
            <a:r>
              <a:rPr lang="en-US" baseline="0" dirty="0" smtClean="0"/>
              <a:t>3.25 </a:t>
            </a:r>
            <a:r>
              <a:rPr lang="th-TH" baseline="0" dirty="0" smtClean="0"/>
              <a:t>ไม่เคย </a:t>
            </a:r>
            <a:r>
              <a:rPr lang="en-US" baseline="0" dirty="0" smtClean="0"/>
              <a:t>F </a:t>
            </a:r>
            <a:r>
              <a:rPr lang="th-TH" baseline="0" dirty="0" smtClean="0"/>
              <a:t>หรือ </a:t>
            </a:r>
            <a:r>
              <a:rPr lang="en-US" baseline="0" dirty="0" err="1" smtClean="0"/>
              <a:t>regrade</a:t>
            </a:r>
            <a:r>
              <a:rPr lang="th-TH" baseline="0" dirty="0" smtClean="0"/>
              <a:t> 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aseline="0" dirty="0" smtClean="0"/>
              <a:t>เกียรตินิยมอันดับ</a:t>
            </a:r>
            <a:r>
              <a:rPr lang="en-US" baseline="0" dirty="0" smtClean="0"/>
              <a:t>1 </a:t>
            </a:r>
            <a:r>
              <a:rPr lang="th-TH" baseline="0" dirty="0" smtClean="0"/>
              <a:t> ต้องได้เกรดเกิน </a:t>
            </a:r>
            <a:r>
              <a:rPr lang="en-US" baseline="0" dirty="0" smtClean="0"/>
              <a:t>3.50 </a:t>
            </a:r>
            <a:r>
              <a:rPr lang="th-TH" baseline="0" dirty="0" smtClean="0"/>
              <a:t>ไม่เคย </a:t>
            </a:r>
            <a:r>
              <a:rPr lang="en-US" baseline="0" dirty="0" smtClean="0"/>
              <a:t>F </a:t>
            </a:r>
            <a:r>
              <a:rPr lang="th-TH" baseline="0" dirty="0" smtClean="0"/>
              <a:t>หรือ </a:t>
            </a:r>
            <a:r>
              <a:rPr lang="en-US" baseline="0" dirty="0" err="1" smtClean="0"/>
              <a:t>regrade</a:t>
            </a:r>
            <a:r>
              <a:rPr lang="th-TH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B57FE-9FFB-4F54-855F-60FE59B3226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55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/>
              <a:t>ใบอนุญาตบางทีก็เรียกว่าใบ</a:t>
            </a:r>
            <a:r>
              <a:rPr lang="th-TH" baseline="0" smtClean="0"/>
              <a:t> กว</a:t>
            </a:r>
            <a:endParaRPr lang="th-TH" smtClean="0"/>
          </a:p>
          <a:p>
            <a:r>
              <a:rPr lang="th-TH" dirty="0" smtClean="0"/>
              <a:t>ใบ</a:t>
            </a:r>
            <a:r>
              <a:rPr lang="th-TH" baseline="0" dirty="0" smtClean="0"/>
              <a:t> กว ย่อมาจาก ใบประกอบวิชาชีพวิศวกร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B57FE-9FFB-4F54-855F-60FE59B3226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61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A95A-490A-452C-BE55-6B8E2022CA89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FBE2-11CC-4B70-9492-71436666E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7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A95A-490A-452C-BE55-6B8E2022CA89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FBE2-11CC-4B70-9492-71436666E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5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A95A-490A-452C-BE55-6B8E2022CA89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FBE2-11CC-4B70-9492-71436666E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7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A95A-490A-452C-BE55-6B8E2022CA89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FBE2-11CC-4B70-9492-71436666E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7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A95A-490A-452C-BE55-6B8E2022CA89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FBE2-11CC-4B70-9492-71436666E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1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A95A-490A-452C-BE55-6B8E2022CA89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FBE2-11CC-4B70-9492-71436666E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7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A95A-490A-452C-BE55-6B8E2022CA89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FBE2-11CC-4B70-9492-71436666E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6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A95A-490A-452C-BE55-6B8E2022CA89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FBE2-11CC-4B70-9492-71436666E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01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A95A-490A-452C-BE55-6B8E2022CA89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FBE2-11CC-4B70-9492-71436666E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A95A-490A-452C-BE55-6B8E2022CA89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FBE2-11CC-4B70-9492-71436666E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9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A95A-490A-452C-BE55-6B8E2022CA89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FBE2-11CC-4B70-9492-71436666E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A95A-490A-452C-BE55-6B8E2022CA89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DFBE2-11CC-4B70-9492-71436666E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9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ahidol.ac.th/muthai/mean_logo.ht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100" y="1628800"/>
            <a:ext cx="8604448" cy="3749479"/>
          </a:xfrm>
        </p:spPr>
        <p:txBody>
          <a:bodyPr>
            <a:noAutofit/>
          </a:bodyPr>
          <a:lstStyle/>
          <a:p>
            <a:pPr algn="ctr"/>
            <a:r>
              <a:rPr lang="th-TH" sz="8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ปฐมนิเทศนักศึกษาปี</a:t>
            </a:r>
            <a:r>
              <a:rPr lang="en-US" sz="8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1</a:t>
            </a:r>
            <a:r>
              <a:rPr lang="th-TH" sz="8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8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8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8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ภาควิชาวิศวกรรมเครื่องกล</a:t>
            </a:r>
            <a:r>
              <a:rPr lang="th-TH" sz="80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8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8000" b="1" dirty="0" smtClean="0">
                <a:latin typeface="TH SarabunPSK" pitchFamily="34" charset="-34"/>
                <a:cs typeface="TH SarabunPSK" pitchFamily="34" charset="-34"/>
              </a:rPr>
              <a:t>ปีการศึกษา 25</a:t>
            </a:r>
            <a:r>
              <a:rPr lang="en-US" sz="8000" b="1" dirty="0" smtClean="0">
                <a:latin typeface="TH SarabunPSK" pitchFamily="34" charset="-34"/>
                <a:cs typeface="TH SarabunPSK" pitchFamily="34" charset="-34"/>
              </a:rPr>
              <a:t>60</a:t>
            </a:r>
            <a:br>
              <a:rPr lang="en-US" sz="8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17 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สิงหาคม 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2560</a:t>
            </a:r>
            <a:endParaRPr lang="en-US" sz="4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4" descr="D:\Mis\mu_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20650"/>
            <a:ext cx="129698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18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normAutofit/>
          </a:bodyPr>
          <a:lstStyle/>
          <a:p>
            <a:r>
              <a:rPr lang="th-TH" sz="44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ปรัชญาของหลักสูตร</a:t>
            </a:r>
            <a:endParaRPr lang="en-US" sz="44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328592"/>
          </a:xfrm>
        </p:spPr>
        <p:txBody>
          <a:bodyPr>
            <a:noAutofit/>
          </a:bodyPr>
          <a:lstStyle/>
          <a:p>
            <a:pPr algn="thaiDist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มุ่งเน้น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การผลิตบัณฑิตให้มีความรอบรู้ทั้งภาคทฤษฎีและภาคปฏิบัติ สามารถนำไปประยุกต์ใช้ได้อย่าง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เหมาะสม</a:t>
            </a: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ความสามารถในการคิดวิเคราะห์และสังเคราะห์อย่างเป็นระบบ หมั่นแสวงหาความรู้ด้วยตนเอง และสามารถติดต่อสื่อสารกับผู้อื่นได้เป็นอย่างดี รวมทั้งให้เป็นผู้มีคุณธรรมและ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จริยธรรม</a:t>
            </a: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เน้น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สร้างบัณฑิตให้ใฝ่รู้ สามารถบูรณาการ และนำเอาองค์ความรู้ในสาขาที่เกี่ยวข้องกับงานทางด้านวิศวกรรมเครื่องกลสู่การปฏิบัติ </a:t>
            </a:r>
            <a:endParaRPr lang="en-US" sz="3200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 algn="thaiDist">
              <a:buNone/>
            </a:pPr>
            <a:endParaRPr lang="en-US" sz="105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>
              <a:spcBef>
                <a:spcPts val="0"/>
              </a:spcBef>
            </a:pP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ความกล้าคิด และแสดงออกอย่างสร้างสรรค์ มีจริยธรรมและจรรยาบรรณแห่งวิชาชีพวิศวกร ตระหนักถึงคุณค่าศิลปวัฒนธรรม คำนึงถึงคุณภาพชีวิตและสิ่งแวดล้อม เพื่อให้สอดคล้องกับความต้องการของตลาดและสังคม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099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9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คุณลักษณะพิเศษของนักศึกษา</a:t>
            </a:r>
            <a:r>
              <a:rPr lang="th-TH" dirty="0"/>
              <a:t/>
            </a:r>
            <a:br>
              <a:rPr lang="th-TH" dirty="0"/>
            </a:b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627508"/>
              </p:ext>
            </p:extLst>
          </p:nvPr>
        </p:nvGraphicFramePr>
        <p:xfrm>
          <a:off x="611560" y="1241280"/>
          <a:ext cx="8424936" cy="5284064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{68D230F3-CF80-4859-8CE7-A43EE81993B5}</a:tableStyleId>
              </a:tblPr>
              <a:tblGrid>
                <a:gridCol w="8424936"/>
              </a:tblGrid>
              <a:tr h="1127898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1. </a:t>
                      </a:r>
                      <a:r>
                        <a:rPr lang="th-TH" sz="3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มีวินัยในการดำเนินชีวิต</a:t>
                      </a:r>
                      <a:r>
                        <a:rPr lang="en-US" sz="3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ใฝ่รู้ ขวนขวายศึกษาหาความรู้เพื่อพัฒนาตนเอง  (</a:t>
                      </a:r>
                      <a:r>
                        <a:rPr lang="en-US" sz="3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Mastery, </a:t>
                      </a:r>
                      <a:r>
                        <a:rPr lang="en-US" sz="3200" b="1" i="0" dirty="0" smtClean="0">
                          <a:solidFill>
                            <a:srgbClr val="0070C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</a:t>
                      </a:r>
                      <a:r>
                        <a:rPr lang="en-US" sz="3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2287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2.</a:t>
                      </a:r>
                      <a:r>
                        <a:rPr lang="th-TH" sz="3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 มีสำนึกรับผิดชอบต่อส่วนรวม (</a:t>
                      </a:r>
                      <a:r>
                        <a:rPr lang="en-US" sz="3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Altruism, </a:t>
                      </a:r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</a:t>
                      </a:r>
                      <a:r>
                        <a:rPr lang="en-US" sz="3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2287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3. </a:t>
                      </a:r>
                      <a:r>
                        <a:rPr lang="th-TH" sz="3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ยอมรับความคิดเห็นที่แตกต่าง (</a:t>
                      </a:r>
                      <a:r>
                        <a:rPr lang="en-US" sz="3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Harmony, </a:t>
                      </a:r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H</a:t>
                      </a:r>
                      <a:r>
                        <a:rPr lang="en-US" sz="3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2287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4.</a:t>
                      </a:r>
                      <a:r>
                        <a:rPr lang="th-TH" sz="3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 มีคุณธรรม</a:t>
                      </a:r>
                      <a:r>
                        <a:rPr lang="en-US" sz="3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และปฏิบัติตามจรรยาบรรณวิศวกร (</a:t>
                      </a:r>
                      <a:r>
                        <a:rPr lang="en-US" sz="3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Integrity, </a:t>
                      </a:r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I</a:t>
                      </a:r>
                      <a:r>
                        <a:rPr lang="en-US" sz="3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2287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5.</a:t>
                      </a:r>
                      <a:r>
                        <a:rPr lang="en-US" sz="3200" b="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มีความมุ่งมั่นในการทำงานให้ประสบผลสำเร็จ (</a:t>
                      </a:r>
                      <a:r>
                        <a:rPr lang="en-US" sz="3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Determination, </a:t>
                      </a:r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</a:t>
                      </a:r>
                      <a:r>
                        <a:rPr lang="en-US" sz="3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27898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6. </a:t>
                      </a:r>
                      <a:r>
                        <a:rPr lang="th-TH" sz="3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กล้าคิด มีความคิดสร้างสรรค์งานวิศวกรรมที่เป็นประโยชน์ต่อสังคม</a:t>
                      </a:r>
                      <a:r>
                        <a:rPr lang="en-US" sz="3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  (Originality, </a:t>
                      </a:r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O</a:t>
                      </a:r>
                      <a:r>
                        <a:rPr lang="en-US" sz="3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264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7.</a:t>
                      </a:r>
                      <a:r>
                        <a:rPr lang="th-TH" sz="3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 มีภาวะผู้นำ (</a:t>
                      </a:r>
                      <a:r>
                        <a:rPr lang="en-US" sz="3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Leadership, </a:t>
                      </a:r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L</a:t>
                      </a:r>
                      <a:r>
                        <a:rPr lang="en-US" sz="3200" b="0" dirty="0" smtClean="0"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94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686800" cy="838200"/>
          </a:xfrm>
        </p:spPr>
        <p:txBody>
          <a:bodyPr>
            <a:normAutofit/>
          </a:bodyPr>
          <a:lstStyle/>
          <a:p>
            <a:r>
              <a:rPr lang="th-TH" sz="4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หน่วยกิต</a:t>
            </a:r>
            <a:endParaRPr lang="en-US" sz="44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168244"/>
              </p:ext>
            </p:extLst>
          </p:nvPr>
        </p:nvGraphicFramePr>
        <p:xfrm>
          <a:off x="323528" y="601176"/>
          <a:ext cx="8712968" cy="58521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{E8B1032C-EA38-4F05-BA0D-38AFFFC7BED3}</a:tableStyleId>
              </a:tblPr>
              <a:tblGrid>
                <a:gridCol w="6336704"/>
                <a:gridCol w="2376264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หมวดวิชา</a:t>
                      </a:r>
                      <a:endParaRPr lang="en-US" sz="32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dirty="0" smtClean="0"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จำนวนหน่วยกิต</a:t>
                      </a:r>
                      <a:endParaRPr lang="en-US" sz="32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หมวด</a:t>
                      </a:r>
                      <a:r>
                        <a:rPr lang="th-TH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วิชาศึกษา</a:t>
                      </a:r>
                      <a:r>
                        <a:rPr lang="th-TH" sz="3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ทั่วไป </a:t>
                      </a:r>
                      <a:endParaRPr lang="en-US" sz="32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00025" algn="thaiDist"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</a:t>
                      </a:r>
                      <a:r>
                        <a:rPr lang="th-TH" sz="3200" b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th-TH" sz="3200" b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กลุ่มวิชาสังคมศาสตร์และมนุษยศาสตร์</a:t>
                      </a:r>
                      <a:endParaRPr lang="en-US" sz="3200" b="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  <a:endParaRPr lang="en-US" sz="3200" b="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200" b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en-US" sz="3200" b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</a:t>
                      </a:r>
                      <a:r>
                        <a:rPr lang="th-TH" sz="3200" b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 </a:t>
                      </a:r>
                      <a:r>
                        <a:rPr lang="th-TH" sz="3200" b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กลุ่มวิชาภาษา</a:t>
                      </a:r>
                      <a:endParaRPr lang="en-US" sz="3200" b="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  <a:endParaRPr lang="en-US" sz="3200" b="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200" b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3200" b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</a:t>
                      </a:r>
                      <a:r>
                        <a:rPr lang="th-TH" sz="3200" b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-</a:t>
                      </a:r>
                      <a:r>
                        <a:rPr lang="th-TH" sz="3200" b="0" spc="-3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200" b="0" spc="-3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กลุ่มวิชาวิทยาศาสตร์และคณิตศาสตร์</a:t>
                      </a:r>
                      <a:endParaRPr lang="en-US" sz="3200" b="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en-US" sz="3200" b="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thaiDist">
                        <a:spcAft>
                          <a:spcPts val="0"/>
                        </a:spcAft>
                        <a:buNone/>
                      </a:pPr>
                      <a:r>
                        <a:rPr lang="th-TH" sz="3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หมวด</a:t>
                      </a:r>
                      <a:r>
                        <a:rPr lang="th-TH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วิชา</a:t>
                      </a:r>
                      <a:r>
                        <a:rPr lang="th-TH" sz="3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เฉพาะ</a:t>
                      </a:r>
                      <a:endParaRPr lang="en-US" sz="32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-  </a:t>
                      </a:r>
                      <a:r>
                        <a:rPr lang="th-TH" sz="3200" b="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กลุ่มวิชาแกน</a:t>
                      </a:r>
                      <a:endParaRPr lang="en-US" sz="3200" b="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26</a:t>
                      </a:r>
                      <a:endParaRPr lang="en-US" sz="3200" b="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-  </a:t>
                      </a:r>
                      <a:r>
                        <a:rPr lang="th-TH" sz="3200" b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กลุ่มวิชาเฉพาะบังคับ</a:t>
                      </a:r>
                      <a:endParaRPr lang="en-US" sz="3200" b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77</a:t>
                      </a:r>
                      <a:endParaRPr lang="en-US" sz="3200" b="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3200" b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-  </a:t>
                      </a:r>
                      <a:r>
                        <a:rPr lang="th-TH" sz="3200" b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กลุ่มวิชาเฉพาะเลือก</a:t>
                      </a:r>
                      <a:endParaRPr lang="en-US" sz="3200" b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en-US" sz="3200" b="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หมวด</a:t>
                      </a:r>
                      <a:r>
                        <a:rPr lang="th-TH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วิชาเลือก</a:t>
                      </a:r>
                      <a:r>
                        <a:rPr lang="th-TH" sz="3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เสรี</a:t>
                      </a:r>
                      <a:endParaRPr lang="en-US" sz="32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en-US" sz="3200" b="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3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</a:t>
                      </a:r>
                      <a:r>
                        <a:rPr lang="th-TH" sz="32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ฝึกงาน</a:t>
                      </a:r>
                      <a:endParaRPr lang="en-US" sz="32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</a:t>
                      </a:r>
                      <a:endParaRPr lang="en-US" sz="3200" b="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3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en-US" sz="32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149</a:t>
                      </a:r>
                      <a:endParaRPr lang="en-US" sz="3200" dirty="0"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70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4973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แผนการเรียน 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เทอม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   (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21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หน่วยกิต)</a:t>
            </a:r>
            <a:endParaRPr lang="en-US" sz="48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4056" y="955749"/>
            <a:ext cx="87484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MUGE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101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	General Education for Human Development</a:t>
            </a:r>
          </a:p>
          <a:p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MUGE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102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	Social Studies for Human Development    	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MUGE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103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	Arts and Sciences for Human Development </a:t>
            </a:r>
          </a:p>
          <a:p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LAEN 103-105 English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Level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1-3</a:t>
            </a:r>
          </a:p>
          <a:p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LATH 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100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Arts of Using Thai Language in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Communication</a:t>
            </a:r>
          </a:p>
          <a:p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SCMA 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115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Calculus</a:t>
            </a:r>
          </a:p>
          <a:p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SCPY  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110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Physics Laboratory I</a:t>
            </a:r>
          </a:p>
          <a:p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SCPY  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151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General Physics I</a:t>
            </a:r>
          </a:p>
          <a:p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EGME 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102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Engineering Drawing</a:t>
            </a:r>
          </a:p>
          <a:p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EGIE   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101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Basic Engineering Practice</a:t>
            </a:r>
          </a:p>
          <a:p>
            <a:r>
              <a:rPr lang="en-US" sz="3200" dirty="0" err="1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xxxx</a:t>
            </a:r>
            <a:r>
              <a:rPr lang="th-TH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xxx</a:t>
            </a:r>
            <a:r>
              <a:rPr lang="en-US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วิชาเลือกหมวดศึกษาทั่วไป กลุ่มวิชามนุษยศาสตร์ ฯ		</a:t>
            </a:r>
          </a:p>
          <a:p>
            <a:r>
              <a:rPr lang="th-TH" sz="32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	(กิจกรรมพลศึกษา/ดนตรี)</a:t>
            </a:r>
          </a:p>
        </p:txBody>
      </p:sp>
    </p:spTree>
    <p:extLst>
      <p:ext uri="{BB962C8B-B14F-4D97-AF65-F5344CB8AC3E}">
        <p14:creationId xmlns:p14="http://schemas.microsoft.com/office/powerpoint/2010/main" val="184353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4973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แผนการเรียน 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เทอม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   (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21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หน่วยกิต)</a:t>
            </a:r>
            <a:endParaRPr lang="en-US" sz="48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148546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MUGE 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101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 General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Education for Human Development</a:t>
            </a:r>
          </a:p>
          <a:p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MUGE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102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 Social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Studies for Human Development</a:t>
            </a:r>
          </a:p>
          <a:p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MUGE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103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Arts and Sciences for Human Development</a:t>
            </a:r>
          </a:p>
          <a:p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LAEN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104-10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6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English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Level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2-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4</a:t>
            </a:r>
          </a:p>
          <a:p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LATH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100	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 Arts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of Using Thai Language in Communication</a:t>
            </a:r>
          </a:p>
          <a:p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SCCH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113	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 General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Chemistry</a:t>
            </a:r>
          </a:p>
          <a:p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SCCH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118	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 Chemistry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Laboratory</a:t>
            </a:r>
          </a:p>
          <a:p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SCMA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165	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 Ordinary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Differential Equations</a:t>
            </a:r>
          </a:p>
          <a:p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SCPY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152	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 General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Physics II</a:t>
            </a:r>
          </a:p>
          <a:p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EGCO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111	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 Computer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Programming</a:t>
            </a:r>
          </a:p>
        </p:txBody>
      </p:sp>
    </p:spTree>
    <p:extLst>
      <p:ext uri="{BB962C8B-B14F-4D97-AF65-F5344CB8AC3E}">
        <p14:creationId xmlns:p14="http://schemas.microsoft.com/office/powerpoint/2010/main" val="243924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4973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แผนการเรียน 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เทอม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   (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22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หน่วยกิต)</a:t>
            </a:r>
            <a:endParaRPr lang="en-US" sz="48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1148546"/>
            <a:ext cx="9001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EGME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121	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Engineering Mechanics I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EGME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209	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Computer Aided Design and Engineering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EGID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200	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Engineering Mathematics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EGEE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217	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Fundamental of Electrical Engineering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EGEE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218	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Fundamental of Electrical Engineering Laboratory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EGIE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103	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Engineering Materials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EGIE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204	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Manufacturing Processes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EGIE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261	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Probability and Statistics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SCPY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120	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Physics Laboratory II</a:t>
            </a:r>
          </a:p>
        </p:txBody>
      </p:sp>
    </p:spTree>
    <p:extLst>
      <p:ext uri="{BB962C8B-B14F-4D97-AF65-F5344CB8AC3E}">
        <p14:creationId xmlns:p14="http://schemas.microsoft.com/office/powerpoint/2010/main" val="162506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4973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แผนการเรียน 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เทอม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   (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21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หน่วยกิต)</a:t>
            </a:r>
            <a:endParaRPr lang="en-US" sz="48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6" y="1196752"/>
            <a:ext cx="99371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EGME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	204	Mathematics for Mechanical Engineers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EGME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	213	Mechanics of Materials I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EGME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	221	Engineering Mechanics II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EGME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	231	Thermodynamics I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EGME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	252	Automotive Engineering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I</a:t>
            </a:r>
          </a:p>
          <a:p>
            <a:endParaRPr lang="en-US" sz="1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3600" dirty="0" err="1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xxxx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xxx </a:t>
            </a:r>
            <a:r>
              <a:rPr lang="en-US" sz="36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6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วิชา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เลือกหมวดศึกษาทั่วไป (กลุ่มวิชาภาษา) </a:t>
            </a:r>
            <a:endParaRPr lang="en-US" sz="3600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en-US" sz="1400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3600" dirty="0" err="1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xxxx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xxx </a:t>
            </a:r>
            <a:r>
              <a:rPr lang="en-US" sz="36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6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วิชา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เลือกหมวดศึกษาทั่วไป (กลุ่ม</a:t>
            </a:r>
            <a:r>
              <a:rPr lang="th-TH" sz="36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มนุษยศาสตร์</a:t>
            </a:r>
            <a:r>
              <a:rPr lang="en-US" sz="36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สังคมศาสตร์)</a:t>
            </a:r>
            <a:endParaRPr lang="en-US" sz="36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33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4973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แผนการเรียน 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เทอม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   (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20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หน่วยกิต)</a:t>
            </a:r>
            <a:endParaRPr lang="en-US" sz="48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268760"/>
            <a:ext cx="8712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EGME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	206	Numerical Methods for Engineers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EGME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	234	Fluid Mechanics I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EGME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	324	Mechanics of Machinery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EGME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	363	Automatic Control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EGME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	332	Thermodynamics II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EGID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	300	Philosophy, Ethics and Laws for Engineers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EGME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	371	Mechanical Engineering Laboratory I</a:t>
            </a:r>
          </a:p>
          <a:p>
            <a:endParaRPr lang="en-US" sz="12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EGME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6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xxx     </a:t>
            </a:r>
            <a:r>
              <a:rPr lang="th-TH" sz="36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วิชา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เฉพาะเลือกทางวิศวกรรมเครื่องกล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	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9904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4973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แผนการเรียน 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เทอม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   (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16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หน่วยกิต)</a:t>
            </a:r>
            <a:endParaRPr lang="en-US" sz="48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268760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412776"/>
            <a:ext cx="806489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EGME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	323	Mechanical  Design I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EGME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	334	Heat Transfer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EGME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	352	Internal Combustion Engines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EGME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	372	Mechanical Engineering Laboratory II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EGIE 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	335 	Cost Analysis and Budgeting</a:t>
            </a:r>
          </a:p>
          <a:p>
            <a:endParaRPr lang="en-US" sz="16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EGME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6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xxx     </a:t>
            </a:r>
            <a:r>
              <a:rPr lang="th-TH" sz="36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วิชา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เฉพาะเลือกทางวิศวกรรมเครื่องกล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	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35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4973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แผนการเรียน 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ภาคฤดูร้อน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   (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หน่วยกิต)</a:t>
            </a:r>
            <a:endParaRPr lang="en-US" sz="48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268760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41277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EGME	303	Mechanical Engineering Training	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	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064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5316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solidFill>
                  <a:srgbClr val="0000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คำ</a:t>
            </a:r>
            <a:r>
              <a:rPr lang="th-TH" sz="4800" dirty="0" smtClean="0">
                <a:solidFill>
                  <a:srgbClr val="000099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ขวัญมหาวิทยาลัย  </a:t>
            </a:r>
          </a:p>
          <a:p>
            <a:pPr algn="ctr"/>
            <a:r>
              <a:rPr lang="th-TH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อตฺ</a:t>
            </a:r>
            <a:r>
              <a:rPr lang="th-TH" sz="4800" dirty="0">
                <a:latin typeface="AngsanaUPC" panose="02020603050405020304" pitchFamily="18" charset="-34"/>
                <a:cs typeface="AngsanaUPC" panose="02020603050405020304" pitchFamily="18" charset="-34"/>
              </a:rPr>
              <a:t>ตานํ อุปมํ </a:t>
            </a:r>
            <a:r>
              <a:rPr lang="th-TH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กเร</a:t>
            </a:r>
          </a:p>
          <a:p>
            <a:pPr algn="ctr"/>
            <a:r>
              <a:rPr lang="th-TH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(พึง</a:t>
            </a:r>
            <a:r>
              <a:rPr lang="th-TH" sz="4800" dirty="0">
                <a:latin typeface="AngsanaUPC" panose="02020603050405020304" pitchFamily="18" charset="-34"/>
                <a:cs typeface="AngsanaUPC" panose="02020603050405020304" pitchFamily="18" charset="-34"/>
              </a:rPr>
              <a:t>ปฏิบัติต่อผู้อื่น </a:t>
            </a:r>
            <a:r>
              <a:rPr lang="th-TH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เหมือน</a:t>
            </a:r>
            <a:r>
              <a:rPr lang="th-TH" sz="4800" dirty="0">
                <a:latin typeface="AngsanaUPC" panose="02020603050405020304" pitchFamily="18" charset="-34"/>
                <a:cs typeface="AngsanaUPC" panose="02020603050405020304" pitchFamily="18" charset="-34"/>
              </a:rPr>
              <a:t>ดังปฏิบัติต่อ</a:t>
            </a:r>
            <a:r>
              <a:rPr lang="th-TH" sz="4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ตนเอง)  </a:t>
            </a:r>
            <a:endParaRPr lang="en-US" sz="4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098" name="Picture 2" descr="ที่มาแห่งตรามหาวิทยาลัยมหิดล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8552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04735" y="6093296"/>
            <a:ext cx="503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/>
              <a:t>ที่มา </a:t>
            </a:r>
            <a:r>
              <a:rPr lang="en-US" dirty="0"/>
              <a:t>https://www.mahidol.ac.th/th/mean_logo1.htm</a:t>
            </a:r>
          </a:p>
        </p:txBody>
      </p:sp>
    </p:spTree>
    <p:extLst>
      <p:ext uri="{BB962C8B-B14F-4D97-AF65-F5344CB8AC3E}">
        <p14:creationId xmlns:p14="http://schemas.microsoft.com/office/powerpoint/2010/main" val="266160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4973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แผนการเรียน 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เทอม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   (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16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หน่วยกิต)</a:t>
            </a:r>
            <a:endParaRPr lang="en-US" sz="48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268760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412776"/>
            <a:ext cx="8064896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EGME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421	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Mechanical Design II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EGME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422	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Mechanical Vibration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EGME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442	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Air Conditioning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EGME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495	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Project Seminars</a:t>
            </a:r>
          </a:p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EGME 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451	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Power Plant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Engineering</a:t>
            </a:r>
          </a:p>
          <a:p>
            <a:r>
              <a:rPr lang="en-US" sz="1100" dirty="0" smtClean="0">
                <a:latin typeface="TH SarabunPSK" pitchFamily="34" charset="-34"/>
                <a:cs typeface="TH SarabunPSK" pitchFamily="34" charset="-34"/>
              </a:rPr>
              <a:t>  </a:t>
            </a:r>
            <a:endParaRPr lang="en-US" sz="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xxxx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xxx    </a:t>
            </a:r>
            <a:r>
              <a:rPr lang="en-US" sz="36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วิชา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เลือกเสรี	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			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677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4973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แผนการเรียน 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ปี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เทอม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   (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11</a:t>
            </a:r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หน่วยกิต)</a:t>
            </a:r>
            <a:endParaRPr lang="en-US" sz="48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268760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412776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EGME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	499	Mechanical Engineering Projects</a:t>
            </a:r>
          </a:p>
          <a:p>
            <a:r>
              <a:rPr lang="en-US" sz="3600" dirty="0" err="1" smtClean="0">
                <a:latin typeface="TH SarabunPSK" pitchFamily="34" charset="-34"/>
                <a:cs typeface="TH SarabunPSK" pitchFamily="34" charset="-34"/>
              </a:rPr>
              <a:t>EGIE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333 	Engineering Economy	</a:t>
            </a:r>
          </a:p>
          <a:p>
            <a:r>
              <a:rPr lang="en-US" sz="1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1000" dirty="0">
                <a:latin typeface="TH SarabunPSK" pitchFamily="34" charset="-34"/>
                <a:cs typeface="TH SarabunPSK" pitchFamily="34" charset="-34"/>
              </a:rPr>
              <a:t>	</a:t>
            </a:r>
            <a:endParaRPr lang="en-US" sz="10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EGME</a:t>
            </a:r>
            <a:r>
              <a:rPr lang="en-US" sz="36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xxx   </a:t>
            </a:r>
            <a:r>
              <a:rPr lang="th-TH" sz="36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วิชา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เฉพาะเลือกทางวิศวกรรมเครื่องกล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r>
              <a:rPr lang="th-TH" sz="900" dirty="0">
                <a:latin typeface="TH SarabunPSK" pitchFamily="34" charset="-34"/>
                <a:cs typeface="TH SarabunPSK" pitchFamily="34" charset="-34"/>
              </a:rPr>
              <a:t>		</a:t>
            </a:r>
            <a:endParaRPr lang="en-US" sz="9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3600" dirty="0" err="1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xxxx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xxx </a:t>
            </a:r>
            <a:r>
              <a:rPr lang="en-US" sz="36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วิชา</a:t>
            </a:r>
            <a:r>
              <a:rPr lang="th-TH" sz="36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เลือกเสรี	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			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						</a:t>
            </a:r>
          </a:p>
          <a:p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			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787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40" r="3255" b="3283"/>
          <a:stretch/>
        </p:blipFill>
        <p:spPr>
          <a:xfrm>
            <a:off x="111510" y="147696"/>
            <a:ext cx="8983346" cy="650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8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ข้อบังคับมหาวิทยาลัยมหิดล</a:t>
            </a:r>
            <a:endParaRPr lang="en-US" sz="48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973" y="1556792"/>
            <a:ext cx="8820472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การคิดแต้ม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เฉลี่ย </a:t>
            </a:r>
            <a:r>
              <a:rPr lang="en-US" sz="44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4400" dirty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§"/>
            </a:pP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จำแนกสภาพ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นักศึกษา</a:t>
            </a:r>
            <a:endParaRPr lang="en-US" sz="44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§"/>
            </a:pP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การสำเร็จการศึกษา</a:t>
            </a:r>
            <a:r>
              <a:rPr lang="th-TH" sz="44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สำหรับนักศึกษารหัส </a:t>
            </a:r>
            <a:r>
              <a:rPr lang="en-US" sz="44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60 </a:t>
            </a:r>
            <a:r>
              <a:rPr lang="th-TH" sz="44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เป็นต้นไป</a:t>
            </a:r>
          </a:p>
          <a:p>
            <a:pPr marL="0" indent="0">
              <a:buNone/>
            </a:pP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4400" dirty="0" smtClean="0">
                <a:latin typeface="TH SarabunPSK" pitchFamily="34" charset="-34"/>
                <a:cs typeface="TH SarabunPSK" pitchFamily="34" charset="-34"/>
              </a:rPr>
              <a:t> -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แต้มเฉลี่ยสะสมตลอดหลักสูตรไม่ต่ำกว่า </a:t>
            </a:r>
            <a:r>
              <a:rPr lang="en-US" sz="4400" dirty="0" smtClean="0">
                <a:latin typeface="TH SarabunPSK" pitchFamily="34" charset="-34"/>
                <a:cs typeface="TH SarabunPSK" pitchFamily="34" charset="-34"/>
              </a:rPr>
              <a:t>2.00</a:t>
            </a:r>
          </a:p>
          <a:p>
            <a:pPr marL="1074738" indent="-1074738">
              <a:buNone/>
            </a:pP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400" dirty="0" smtClean="0">
                <a:latin typeface="TH SarabunPSK" pitchFamily="34" charset="-34"/>
                <a:cs typeface="TH SarabunPSK" pitchFamily="34" charset="-34"/>
              </a:rPr>
              <a:t>   -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สอบภาษาอังกฤษผ่านตามเกณฑ์ที่มหาวิทยาลัยกำหนด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  <a:p>
            <a:pPr marL="1074738" indent="-1074738">
              <a:buNone/>
            </a:pPr>
            <a:r>
              <a:rPr lang="en-US" sz="4400" dirty="0" smtClean="0">
                <a:latin typeface="TH SarabunPSK" pitchFamily="34" charset="-34"/>
                <a:cs typeface="TH SarabunPSK" pitchFamily="34" charset="-34"/>
              </a:rPr>
              <a:t>     (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จะแจ้งเกณฑ์ให้ทราบภายหลัง)</a:t>
            </a:r>
          </a:p>
          <a:p>
            <a:pPr>
              <a:buFont typeface="Wingdings" pitchFamily="2" charset="2"/>
              <a:buChar char="§"/>
            </a:pPr>
            <a:endParaRPr lang="en-US" sz="4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472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060848"/>
            <a:ext cx="7670676" cy="2232248"/>
          </a:xfrm>
        </p:spPr>
        <p:txBody>
          <a:bodyPr>
            <a:noAutofit/>
          </a:bodyPr>
          <a:lstStyle/>
          <a:p>
            <a:r>
              <a:rPr lang="th-TH" sz="5400" dirty="0" smtClean="0"/>
              <a:t>นักศึกษาต้องมาพบอาจารย์ที่ปรึกษา    ก่อนลงทะเบียนทุกเทอม                        เพื่อวางแผนการเรียนแต่ละเทอม</a:t>
            </a:r>
            <a:br>
              <a:rPr lang="th-TH" sz="5400" dirty="0" smtClean="0"/>
            </a:br>
            <a:r>
              <a:rPr lang="th-TH" sz="5400" dirty="0" smtClean="0"/>
              <a:t>และต้องนำ </a:t>
            </a:r>
            <a:r>
              <a:rPr lang="en-US" sz="4400" dirty="0" smtClean="0"/>
              <a:t>Transcript</a:t>
            </a:r>
            <a:r>
              <a:rPr lang="en-US" sz="5400" dirty="0" smtClean="0"/>
              <a:t> </a:t>
            </a:r>
            <a:r>
              <a:rPr lang="th-TH" sz="5400" dirty="0" smtClean="0"/>
              <a:t>มาด้วย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1821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924944"/>
            <a:ext cx="7399734" cy="3792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/>
              <a:t>Website </a:t>
            </a:r>
            <a:r>
              <a:rPr lang="th-TH" sz="7200" dirty="0" smtClean="0">
                <a:solidFill>
                  <a:srgbClr val="FF0000"/>
                </a:solidFill>
              </a:rPr>
              <a:t>ที่สำคัญ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148" y="40943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ภาควิชาวิศวกรรมเครื่องกล</a:t>
            </a:r>
          </a:p>
          <a:p>
            <a:r>
              <a:rPr lang="en-US" sz="2800" dirty="0" smtClean="0"/>
              <a:t>www.eg.mahidol.ac.th/dept/egme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960"/>
          <a:stretch/>
        </p:blipFill>
        <p:spPr>
          <a:xfrm>
            <a:off x="513192" y="1340768"/>
            <a:ext cx="7863610" cy="511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94" y="1282918"/>
            <a:ext cx="8572979" cy="5206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835" y="13648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facebook</a:t>
            </a:r>
            <a:endParaRPr lang="th-TH" sz="3600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dirty="0" smtClean="0"/>
              <a:t>Mechanical Engineering </a:t>
            </a:r>
            <a:r>
              <a:rPr lang="en-US" sz="2800" dirty="0" err="1" smtClean="0"/>
              <a:t>Mahidol</a:t>
            </a:r>
            <a:r>
              <a:rPr lang="en-US" sz="2800" dirty="0" smtClean="0"/>
              <a:t> University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58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836" y="188640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คณะวิศวกรรมศาสตร์</a:t>
            </a:r>
          </a:p>
          <a:p>
            <a:r>
              <a:rPr lang="en-US" sz="2800" dirty="0" smtClean="0"/>
              <a:t>www.eg.mahidol.ac.th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883" t="4598" r="3999"/>
          <a:stretch/>
        </p:blipFill>
        <p:spPr>
          <a:xfrm>
            <a:off x="255126" y="1412776"/>
            <a:ext cx="8622315" cy="5259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517232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1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16632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งานบริหารการศึกษา</a:t>
            </a:r>
            <a:endParaRPr lang="th-TH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www.eg.mahidol.ac.th/office/edu 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96752"/>
            <a:ext cx="832359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0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49731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สำนักงานภาควิชาวิศวกรรมเครื่องกล</a:t>
            </a:r>
            <a:endParaRPr lang="en-US" sz="48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008" y="3594971"/>
            <a:ext cx="8928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40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อาคาร </a:t>
            </a:r>
            <a:r>
              <a:rPr lang="en-US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ชั้น </a:t>
            </a:r>
            <a:r>
              <a:rPr lang="en-US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 โทรศัพท์ </a:t>
            </a:r>
            <a:r>
              <a:rPr lang="en-US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028892138</a:t>
            </a:r>
            <a:r>
              <a:rPr lang="th-TH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ต่อ </a:t>
            </a:r>
            <a:r>
              <a:rPr lang="en-US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6401-3</a:t>
            </a:r>
          </a:p>
          <a:p>
            <a:pPr algn="ctr"/>
            <a:endParaRPr lang="th-TH" sz="2000" b="1" u="sng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4000" b="1" u="sng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รับติดต่อเฉพาะนักศึกษาที่แต่งกายถูกต้องเท่านั้น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!</a:t>
            </a:r>
            <a:endParaRPr lang="th-TH" sz="4000" b="1" u="sng" dirty="0"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83" y="1000521"/>
            <a:ext cx="9144000" cy="257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1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69" y="1124744"/>
            <a:ext cx="8762828" cy="47055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332656"/>
            <a:ext cx="4299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www.student.mahidol.ac.th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66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924944"/>
            <a:ext cx="7886700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7200" dirty="0" smtClean="0"/>
              <a:t>เตรียมความพร้อม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68207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oe.go.th/websm/2016/mar/echoe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1193" r="3175" b="3359"/>
          <a:stretch/>
        </p:blipFill>
        <p:spPr bwMode="auto">
          <a:xfrm>
            <a:off x="2843808" y="764704"/>
            <a:ext cx="4518502" cy="602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4624"/>
            <a:ext cx="7886700" cy="1656184"/>
          </a:xfrm>
        </p:spPr>
        <p:txBody>
          <a:bodyPr>
            <a:noAutofit/>
          </a:bodyPr>
          <a:lstStyle/>
          <a:p>
            <a:r>
              <a:rPr lang="th-TH" sz="4000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การพัฒนาทักษะด้านภาษาอังกฤษ</a:t>
            </a:r>
          </a:p>
        </p:txBody>
      </p:sp>
    </p:spTree>
    <p:extLst>
      <p:ext uri="{BB962C8B-B14F-4D97-AF65-F5344CB8AC3E}">
        <p14:creationId xmlns:p14="http://schemas.microsoft.com/office/powerpoint/2010/main" val="329580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8435728" cy="531854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44624"/>
            <a:ext cx="7886700" cy="432048"/>
          </a:xfrm>
        </p:spPr>
        <p:txBody>
          <a:bodyPr>
            <a:noAutofit/>
          </a:bodyPr>
          <a:lstStyle/>
          <a:p>
            <a:r>
              <a:rPr lang="th-TH" sz="4000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การพัฒนาทักษะด้านภาษาอังกฤษ</a:t>
            </a:r>
            <a:endParaRPr lang="en-US" sz="40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153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538866" cy="51748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4624"/>
            <a:ext cx="7886700" cy="432048"/>
          </a:xfrm>
        </p:spPr>
        <p:txBody>
          <a:bodyPr>
            <a:noAutofit/>
          </a:bodyPr>
          <a:lstStyle/>
          <a:p>
            <a:r>
              <a:rPr lang="th-TH" sz="40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ทักษะอื่นๆในการทำงาน</a:t>
            </a:r>
            <a:endParaRPr lang="en-US" sz="40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36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762768" cy="46106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4624"/>
            <a:ext cx="7886700" cy="432048"/>
          </a:xfrm>
        </p:spPr>
        <p:txBody>
          <a:bodyPr>
            <a:noAutofit/>
          </a:bodyPr>
          <a:lstStyle/>
          <a:p>
            <a:r>
              <a:rPr lang="th-TH" sz="40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ทักษะอื่นๆในการทำงาน</a:t>
            </a:r>
            <a:endParaRPr lang="en-US" sz="40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571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149731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สภาวิศวกร</a:t>
            </a:r>
            <a:r>
              <a:rPr lang="en-US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(Council of Engineers)</a:t>
            </a:r>
            <a:endParaRPr lang="en-US" sz="48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124744"/>
            <a:ext cx="8532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สภา</a:t>
            </a:r>
            <a:r>
              <a:rPr lang="th-TH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วิศวกรเป็นหน่วยงานที่ทำ</a:t>
            </a:r>
            <a:r>
              <a:rPr lang="th-TH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หน้าที่ออกใบอนุญาตให้แก่ผู้ประกอบวิชาชีพ</a:t>
            </a:r>
            <a:r>
              <a:rPr lang="th-TH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วิศวกรรม </a:t>
            </a:r>
            <a:r>
              <a:rPr lang="th-TH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รวมทั้งพิจารณาพักใช้ใบอนุญาตหรือเพิกถอนใบอนุญาต รับรองปริญญา </a:t>
            </a:r>
            <a:r>
              <a:rPr lang="th-TH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เป็นต้น </a:t>
            </a:r>
            <a:endParaRPr lang="en-US" sz="32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48880"/>
            <a:ext cx="5544616" cy="418102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520" y="2780928"/>
            <a:ext cx="324036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ที่ตั้ง</a:t>
            </a:r>
          </a:p>
          <a:p>
            <a:r>
              <a:rPr lang="th-TH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อาคาร </a:t>
            </a:r>
            <a:r>
              <a:rPr lang="th-TH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ว.ส.ท. ชั้น2 ซอย รามคำแหง 39 (เทพลีลา) แขวงพลับพลา </a:t>
            </a:r>
            <a:endParaRPr lang="th-TH" sz="32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เขต</a:t>
            </a:r>
            <a:r>
              <a:rPr lang="th-TH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วังทองหลาง </a:t>
            </a:r>
            <a:endParaRPr lang="th-TH" sz="32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กรุงเทพฯ 10310</a:t>
            </a:r>
          </a:p>
          <a:p>
            <a:endParaRPr lang="en-US" sz="12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en-US" sz="32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www.coe.or.th</a:t>
            </a:r>
            <a:endParaRPr lang="en-US" sz="32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412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446449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ใบอนุญาต</a:t>
            </a:r>
            <a:r>
              <a:rPr lang="en-US" sz="4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endParaRPr lang="th-TH" sz="4400" b="1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36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sym typeface="Wingdings"/>
              </a:rPr>
              <a:t>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ภาคีวิศวกร</a:t>
            </a:r>
          </a:p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สามัญวิศวกร</a:t>
            </a:r>
          </a:p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วุฒิวิศวกร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6" r="4743"/>
          <a:stretch/>
        </p:blipFill>
        <p:spPr bwMode="auto">
          <a:xfrm>
            <a:off x="179512" y="2892286"/>
            <a:ext cx="8820471" cy="305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61655" y="6047169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ตัวอย่าง</a:t>
            </a:r>
            <a:endParaRPr lang="en-US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136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3691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h-TH" sz="88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อาจารย์ที่ปรึกษา</a:t>
            </a:r>
            <a:endParaRPr lang="en-US" sz="8800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86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149731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อาจารย์ที่ปรึกษา</a:t>
            </a:r>
            <a:endParaRPr lang="en-US" sz="48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1052736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ผศ.ดร. สราวุธ </a:t>
            </a:r>
            <a:r>
              <a:rPr lang="th-TH" sz="4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เวช</a:t>
            </a:r>
            <a:r>
              <a:rPr lang="th-TH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กิจ</a:t>
            </a:r>
            <a:r>
              <a:rPr lang="en-US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(หัวหน้าภาควิชาวิศวกรรมเครื่องกล)</a:t>
            </a:r>
          </a:p>
          <a:p>
            <a:r>
              <a:rPr lang="th-TH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    </a:t>
            </a:r>
            <a:endParaRPr lang="en-US" sz="40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endParaRPr lang="en-US" sz="40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418136"/>
              </p:ext>
            </p:extLst>
          </p:nvPr>
        </p:nvGraphicFramePr>
        <p:xfrm>
          <a:off x="2940496" y="2077606"/>
          <a:ext cx="6096000" cy="265438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08112"/>
                <a:gridCol w="1596413"/>
                <a:gridCol w="3491475"/>
              </a:tblGrid>
              <a:tr h="583654">
                <a:tc gridSpan="3"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รายชื่อนักศึกษาในความดูแล (ชั้นปีที่ 1)</a:t>
                      </a: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ลำดับที่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รหัสนักศึกษา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ชื่อ-สกุล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6013008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 ตะวัน มัทนวีรพงศ์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6013009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 ธงชัย วังศิริไพศาล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 </a:t>
                      </a:r>
                      <a:r>
                        <a:rPr lang="th-TH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ธนา</a:t>
                      </a:r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ธูปแก้ว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9" t="6250" r="11656" b="33524"/>
          <a:stretch>
            <a:fillRect/>
          </a:stretch>
        </p:blipFill>
        <p:spPr bwMode="auto">
          <a:xfrm>
            <a:off x="539552" y="2060848"/>
            <a:ext cx="2174546" cy="264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1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1556792"/>
            <a:ext cx="8964488" cy="35283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80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  <a:sym typeface="Wingdings" panose="05000000000000000000" pitchFamily="2" charset="2"/>
              </a:rPr>
              <a:t></a:t>
            </a:r>
            <a:endParaRPr lang="en-US" sz="80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 algn="ctr">
              <a:buNone/>
            </a:pPr>
            <a:r>
              <a:rPr lang="th-TH" sz="8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8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แต่งกายที่</a:t>
            </a:r>
            <a:r>
              <a:rPr lang="th-TH" sz="8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ถูกต้อง</a:t>
            </a:r>
            <a:endParaRPr lang="en-US" sz="80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0" indent="0" algn="ctr">
              <a:buNone/>
            </a:pPr>
            <a:r>
              <a:rPr lang="th-TH" sz="8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ของนักศึกษา</a:t>
            </a:r>
            <a:endParaRPr lang="en-US" sz="80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746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149731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อาจารย์ที่ปรึกษา</a:t>
            </a:r>
            <a:endParaRPr lang="en-US" sz="48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740068"/>
              </p:ext>
            </p:extLst>
          </p:nvPr>
        </p:nvGraphicFramePr>
        <p:xfrm>
          <a:off x="3131840" y="1811725"/>
          <a:ext cx="5760640" cy="31470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34641"/>
                <a:gridCol w="1773671"/>
                <a:gridCol w="2952328"/>
              </a:tblGrid>
              <a:tr h="576064">
                <a:tc gridSpan="3"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รายชื่อนักศึกษาในความดูแล (ชั้นปีที่ 1)</a:t>
                      </a: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ลำดับที่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รหัสนักศึกษา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ชื่อ-สกุล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6013001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 ไก</a:t>
                      </a:r>
                      <a:r>
                        <a:rPr lang="th-TH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รวิชญ์</a:t>
                      </a:r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เงินทอง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6013002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 คณิศร เเสงทองสวัสดิ์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6013003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 ชัชชัย ชัยศาสตรา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6013004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 </a:t>
                      </a:r>
                      <a:r>
                        <a:rPr lang="th-TH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ฌมา</a:t>
                      </a:r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คงมี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9" t="11932" r="9544" b="25568"/>
          <a:stretch>
            <a:fillRect/>
          </a:stretch>
        </p:blipFill>
        <p:spPr bwMode="auto">
          <a:xfrm>
            <a:off x="681799" y="1812797"/>
            <a:ext cx="2181828" cy="26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7504" y="951529"/>
            <a:ext cx="9217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ผศ.ดร.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ธนภัทร์ วานิชานนท์(รองหัวหน้าภาควิชาวิศวกรรมเครื่องกล)</a:t>
            </a:r>
          </a:p>
          <a:p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  </a:t>
            </a:r>
            <a:endParaRPr lang="en-US" sz="40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94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149731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อาจารย์ที่ปรึกษา</a:t>
            </a:r>
            <a:endParaRPr lang="en-US" sz="48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1052736"/>
            <a:ext cx="35076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ผศ. บรรยง</a:t>
            </a:r>
            <a:r>
              <a:rPr lang="th-TH" sz="4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วุฒิ จุลละโพธิ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780503"/>
              </p:ext>
            </p:extLst>
          </p:nvPr>
        </p:nvGraphicFramePr>
        <p:xfrm>
          <a:off x="2843808" y="1988840"/>
          <a:ext cx="6096000" cy="264985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08112"/>
                <a:gridCol w="1596413"/>
                <a:gridCol w="3491475"/>
              </a:tblGrid>
              <a:tr h="576064">
                <a:tc gridSpan="3"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รายชื่อนักศึกษาในความดูแล (ชั้นปีที่ 1)</a:t>
                      </a: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ลำดับที่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รหัสนักศึกษา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ชื่อ-สกุล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6013005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 ณภัทร มีบุญ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6013006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น.ส. ณัฐนรี วรจินดา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6013007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 ดุษฎี กรีพานิช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1" b="4138"/>
          <a:stretch>
            <a:fillRect/>
          </a:stretch>
        </p:blipFill>
        <p:spPr bwMode="auto">
          <a:xfrm>
            <a:off x="755575" y="1916832"/>
            <a:ext cx="1858749" cy="274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31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149731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อาจารย์ที่ปรึกษา</a:t>
            </a:r>
            <a:endParaRPr lang="en-US" sz="48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1052736"/>
            <a:ext cx="27606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อ. ชาคริต </a:t>
            </a:r>
            <a:r>
              <a:rPr lang="th-TH" sz="4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วรรณศิริ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52940"/>
              </p:ext>
            </p:extLst>
          </p:nvPr>
        </p:nvGraphicFramePr>
        <p:xfrm>
          <a:off x="2699792" y="2132856"/>
          <a:ext cx="6096000" cy="215265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08112"/>
                <a:gridCol w="1596413"/>
                <a:gridCol w="3491475"/>
              </a:tblGrid>
              <a:tr h="576064">
                <a:tc gridSpan="3"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รายชื่อนักศึกษาในความดูแล (ชั้นปีที่ 1)</a:t>
                      </a: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ลำดับที่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รหัสนักศึกษา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ชื่อ-สกุล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6013016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 วรพิพัฒน์ บุญสดุดี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6013017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 ศตพล ทองมี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6" t="6914" r="12358" b="34850"/>
          <a:stretch>
            <a:fillRect/>
          </a:stretch>
        </p:blipFill>
        <p:spPr bwMode="auto">
          <a:xfrm>
            <a:off x="323528" y="2132856"/>
            <a:ext cx="2249665" cy="276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50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149731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อาจารย์ที่ปรึกษา</a:t>
            </a:r>
            <a:endParaRPr lang="en-US" sz="48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1052736"/>
            <a:ext cx="28680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ผศ.ดร. รุ่ง </a:t>
            </a:r>
            <a:r>
              <a:rPr lang="th-TH" sz="4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กิตติพิชัย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930336"/>
              </p:ext>
            </p:extLst>
          </p:nvPr>
        </p:nvGraphicFramePr>
        <p:xfrm>
          <a:off x="2699792" y="1971459"/>
          <a:ext cx="6096000" cy="31470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08112"/>
                <a:gridCol w="1596413"/>
                <a:gridCol w="3491475"/>
              </a:tblGrid>
              <a:tr h="576064">
                <a:tc gridSpan="3"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รายชื่อนักศึกษาในความดูแล (ชั้นปีที่ 1)</a:t>
                      </a: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ลำดับที่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รหัสนักศึกษา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ชื่อ-สกุล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6013178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น.ส.ปณิชา ภิรักจรรยากุล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6013179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น.ส.ปภาวรินท์ จูมแพง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6013180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นายปิยะบุตร จัตุมงคลกุล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6013181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</a:t>
                      </a:r>
                      <a:r>
                        <a:rPr lang="th-TH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พงษ์</a:t>
                      </a:r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สิทธิ์ ปรีชาบริสุทธิ์กุล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8144" r="9659" b="35796"/>
          <a:stretch>
            <a:fillRect/>
          </a:stretch>
        </p:blipFill>
        <p:spPr bwMode="auto">
          <a:xfrm>
            <a:off x="251520" y="1988840"/>
            <a:ext cx="237725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26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149731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อาจารย์ที่ปรึกษา</a:t>
            </a:r>
            <a:endParaRPr lang="en-US" sz="48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1052736"/>
            <a:ext cx="39966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ผศ.ดร. วรศิษฐ์  </a:t>
            </a:r>
            <a:r>
              <a:rPr lang="th-TH" sz="4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ตรูทัศนวินท์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606843"/>
              </p:ext>
            </p:extLst>
          </p:nvPr>
        </p:nvGraphicFramePr>
        <p:xfrm>
          <a:off x="2483765" y="2065382"/>
          <a:ext cx="6336707" cy="215265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29216"/>
                <a:gridCol w="1731466"/>
                <a:gridCol w="3476025"/>
              </a:tblGrid>
              <a:tr h="576064">
                <a:tc gridSpan="3"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รายชื่อนักศึกษาในความดูแล (ชั้นปีที่ 1)</a:t>
                      </a: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ลำดับที่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รหัสนักศึกษา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ชื่อ-สกุล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6013014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 ภูสิทธิ์ แก้วสวัสดิ์วงศ์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6013015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น.ส. มินตรา เลิศ</a:t>
                      </a:r>
                      <a:r>
                        <a:rPr lang="th-TH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พิบูลย์</a:t>
                      </a:r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วงศ์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9" t="10039" r="12074" b="29356"/>
          <a:stretch>
            <a:fillRect/>
          </a:stretch>
        </p:blipFill>
        <p:spPr bwMode="auto">
          <a:xfrm>
            <a:off x="238019" y="2060848"/>
            <a:ext cx="217309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10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149731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อาจารย์ที่ปรึกษา</a:t>
            </a:r>
            <a:endParaRPr lang="en-US" sz="48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1052736"/>
            <a:ext cx="39853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ผศ.ดร. อิทธิ</a:t>
            </a:r>
            <a:r>
              <a:rPr lang="th-TH" sz="4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โชติ  จักรไพวงศ์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978066"/>
              </p:ext>
            </p:extLst>
          </p:nvPr>
        </p:nvGraphicFramePr>
        <p:xfrm>
          <a:off x="3012504" y="2065382"/>
          <a:ext cx="5735960" cy="264985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08112"/>
                <a:gridCol w="1596413"/>
                <a:gridCol w="3131435"/>
              </a:tblGrid>
              <a:tr h="576064">
                <a:tc gridSpan="3"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รายชื่อนักศึกษาในความดูแล (ชั้นปีที่ 1)</a:t>
                      </a: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ลำดับที่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รหัสนักศึกษา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ชื่อ-สกุล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6013011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 นพรุจ บุญชัย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6013012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น.ส. เบญจรงค์ จันทร์หอม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6013013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น.ส. ฟ้าใส จุลละทรัพย์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6" t="6061" r="13219" b="28314"/>
          <a:stretch>
            <a:fillRect/>
          </a:stretch>
        </p:blipFill>
        <p:spPr bwMode="auto">
          <a:xfrm>
            <a:off x="549306" y="2060848"/>
            <a:ext cx="207801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66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149731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อาจารย์ที่ปรึกษา</a:t>
            </a:r>
            <a:endParaRPr lang="en-US" sz="48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1052736"/>
            <a:ext cx="42322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อ.ดร. เอ</a:t>
            </a:r>
            <a:r>
              <a:rPr lang="th-TH" sz="4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กรินทร์ แสงธรรมรัตน์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211183"/>
              </p:ext>
            </p:extLst>
          </p:nvPr>
        </p:nvGraphicFramePr>
        <p:xfrm>
          <a:off x="2555776" y="1988840"/>
          <a:ext cx="6480720" cy="165544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71734"/>
                <a:gridCol w="1697163"/>
                <a:gridCol w="3711823"/>
              </a:tblGrid>
              <a:tr h="576064">
                <a:tc gridSpan="3"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รายชื่อนักศึกษาในความดูแล (ชั้นปีที่ 1)</a:t>
                      </a: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ลำดับที่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รหัสนักศึกษา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ชื่อ-สกุล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6013018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 </a:t>
                      </a:r>
                      <a:r>
                        <a:rPr lang="th-TH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ศุภณัฐ</a:t>
                      </a:r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เต้าน้อย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9659" r="8807" b="21780"/>
          <a:stretch>
            <a:fillRect/>
          </a:stretch>
        </p:blipFill>
        <p:spPr bwMode="auto">
          <a:xfrm>
            <a:off x="395536" y="1988840"/>
            <a:ext cx="2088232" cy="284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53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9552" y="149731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อาจารย์ที่ปรึกษา</a:t>
            </a:r>
            <a:endParaRPr lang="en-US" sz="48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8" y="1094836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ผศ.ดร. ชาคริต  </a:t>
            </a:r>
            <a:r>
              <a:rPr lang="th-TH" sz="4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สุวรรณจำรัส (ประธานหลักสูตร ปริญญาโท</a:t>
            </a:r>
            <a:r>
              <a:rPr lang="th-TH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     </a:t>
            </a:r>
          </a:p>
          <a:p>
            <a:r>
              <a:rPr lang="th-TH" sz="4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                                                 ปริญญา</a:t>
            </a:r>
            <a:r>
              <a:rPr lang="th-TH" sz="4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เอก)</a:t>
            </a:r>
          </a:p>
          <a:p>
            <a:endParaRPr lang="th-TH" sz="40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endParaRPr lang="th-TH" sz="40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291470"/>
              </p:ext>
            </p:extLst>
          </p:nvPr>
        </p:nvGraphicFramePr>
        <p:xfrm>
          <a:off x="2867036" y="2420888"/>
          <a:ext cx="6096000" cy="165544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08112"/>
                <a:gridCol w="1596413"/>
                <a:gridCol w="3491475"/>
              </a:tblGrid>
              <a:tr h="576064">
                <a:tc gridSpan="3"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รายชื่อนักศึกษาในความดูแล (ชั้นปีที่ 1)</a:t>
                      </a: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ลำดับที่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รหัสนักศึกษา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ชื่อ-สกุล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6013176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</a:t>
                      </a:r>
                      <a:r>
                        <a:rPr lang="th-TH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ธนพัฒน์</a:t>
                      </a:r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บุปผาชาติ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7103" r="9660" b="28409"/>
          <a:stretch>
            <a:fillRect/>
          </a:stretch>
        </p:blipFill>
        <p:spPr bwMode="auto">
          <a:xfrm>
            <a:off x="467544" y="1916831"/>
            <a:ext cx="2304256" cy="28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68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9552" y="149731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อาจารย์ที่ปรึกษา</a:t>
            </a:r>
            <a:endParaRPr lang="en-US" sz="48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3568" y="1052736"/>
            <a:ext cx="42578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ผศ.ดร. ปัญญา  </a:t>
            </a:r>
            <a:r>
              <a:rPr lang="th-TH" sz="4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อรุณจรัสธรรม</a:t>
            </a:r>
            <a:endParaRPr lang="en-US" sz="40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335679"/>
              </p:ext>
            </p:extLst>
          </p:nvPr>
        </p:nvGraphicFramePr>
        <p:xfrm>
          <a:off x="2771800" y="1988840"/>
          <a:ext cx="5832648" cy="215265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36010"/>
                <a:gridCol w="1640591"/>
                <a:gridCol w="3156047"/>
              </a:tblGrid>
              <a:tr h="576064">
                <a:tc gridSpan="3"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รายชื่อนักศึกษาในความดูแล (ชั้นปีที่ 1)</a:t>
                      </a: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ลำดับที่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รหัสนักศึกษา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ชื่อ-สกุล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6013170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น.ส.เจริญขวัญ เผือกรักษ์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6013171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น.ส.ชญา</a:t>
                      </a:r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ดา งามดี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3" t="3598" r="11790" b="33524"/>
          <a:stretch>
            <a:fillRect/>
          </a:stretch>
        </p:blipFill>
        <p:spPr bwMode="auto">
          <a:xfrm>
            <a:off x="520064" y="1988840"/>
            <a:ext cx="216024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99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149731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อาจารย์ที่ปรึกษา</a:t>
            </a:r>
            <a:endParaRPr lang="en-US" sz="48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1052736"/>
            <a:ext cx="47708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ผศ.ดร. โชค</a:t>
            </a:r>
            <a:r>
              <a:rPr lang="th-TH" sz="4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ชัย จูฑะโกสิทธิ์กานนท์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218569"/>
              </p:ext>
            </p:extLst>
          </p:nvPr>
        </p:nvGraphicFramePr>
        <p:xfrm>
          <a:off x="2771800" y="2143116"/>
          <a:ext cx="6096000" cy="31470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08112"/>
                <a:gridCol w="1596413"/>
                <a:gridCol w="3491475"/>
              </a:tblGrid>
              <a:tr h="576064">
                <a:tc gridSpan="3"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รายชื่อนักศึกษาในความดูแล (ชั้นปีที่ 1)</a:t>
                      </a: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ลำดับที่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รหัสนักศึกษา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ชื่อ-สกุล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6013172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นายชูตระกูล พิตรชญารมย์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6013173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นายณัฏฐ์ รังสิตสวัสดิ์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6013174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นายไตรรัตน์ รักงาม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6013175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</a:t>
                      </a:r>
                      <a:r>
                        <a:rPr lang="th-TH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ธนทัต</a:t>
                      </a:r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ทิ</a:t>
                      </a:r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วะทรัพย์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t="8333" r="11649" b="29640"/>
          <a:stretch>
            <a:fillRect/>
          </a:stretch>
        </p:blipFill>
        <p:spPr bwMode="auto">
          <a:xfrm>
            <a:off x="395536" y="2132856"/>
            <a:ext cx="2290936" cy="274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46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416" y="72167"/>
            <a:ext cx="6705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94708" y="1060576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ผศ.ดร.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พรทิพย์ แก่ง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อินทร์   (</a:t>
            </a:r>
            <a:r>
              <a:rPr lang="th-TH" sz="4000" dirty="0" smtClean="0"/>
              <a:t>ผู้ช่วยคณบดี)</a:t>
            </a:r>
            <a:endParaRPr lang="en-US" sz="4000" dirty="0"/>
          </a:p>
          <a:p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    </a:t>
            </a:r>
            <a:endParaRPr lang="en-US" sz="40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665986"/>
              </p:ext>
            </p:extLst>
          </p:nvPr>
        </p:nvGraphicFramePr>
        <p:xfrm>
          <a:off x="3419872" y="1909330"/>
          <a:ext cx="5544616" cy="264985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53788"/>
                <a:gridCol w="1668744"/>
                <a:gridCol w="2822084"/>
              </a:tblGrid>
              <a:tr h="576064">
                <a:tc gridSpan="3"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รายชื่อนักศึกษาในความดูแล (ชั้นปีที่ 1)</a:t>
                      </a: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ลำดับที่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รหัสนักศึกษา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ชื่อ-สกุล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6013182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น.ส.พรฑิตา พื้นผา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6013183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น.ส.พาขวัญ ทองมั่น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6013184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นายพูนลาภ ปะละใจ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t="10417" r="13480" b="34999"/>
          <a:stretch>
            <a:fillRect/>
          </a:stretch>
        </p:blipFill>
        <p:spPr bwMode="auto">
          <a:xfrm>
            <a:off x="598700" y="1905711"/>
            <a:ext cx="2490390" cy="274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149731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อาจารย์ที่ปรึกษา</a:t>
            </a:r>
            <a:endParaRPr lang="en-US" sz="48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5696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83568" y="1052736"/>
            <a:ext cx="30332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อ.ดร. วัชรพงษ์ ชูแก้ว</a:t>
            </a:r>
            <a:endParaRPr lang="th-TH" sz="40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510034"/>
              </p:ext>
            </p:extLst>
          </p:nvPr>
        </p:nvGraphicFramePr>
        <p:xfrm>
          <a:off x="2921676" y="1988840"/>
          <a:ext cx="6192688" cy="264985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77029"/>
                <a:gridCol w="1676461"/>
                <a:gridCol w="3239198"/>
              </a:tblGrid>
              <a:tr h="576064">
                <a:tc gridSpan="3"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รายชื่อนักศึกษาในความดูแล (ชั้นปีที่ 1)</a:t>
                      </a: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ลำดับที่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รหัสนักศึกษา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ชื่อ-สกุล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6013185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นายรัชชาน</a:t>
                      </a:r>
                      <a:r>
                        <a:rPr lang="th-TH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นทร์</a:t>
                      </a:r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ศิริ</a:t>
                      </a:r>
                      <a:endParaRPr lang="th-TH" sz="32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6013186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น.ส.รินทร์ลภัส เกียรติกมลศรี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6013187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</a:t>
                      </a:r>
                      <a:r>
                        <a:rPr lang="th-TH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วงศธร</a:t>
                      </a:r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รัตนป</a:t>
                      </a:r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รีชาชัย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46" b="24811"/>
          <a:stretch>
            <a:fillRect/>
          </a:stretch>
        </p:blipFill>
        <p:spPr bwMode="auto">
          <a:xfrm>
            <a:off x="179512" y="1988840"/>
            <a:ext cx="2664296" cy="300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149731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อาจารย์ที่ปรึกษา</a:t>
            </a:r>
            <a:endParaRPr lang="en-US" sz="48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355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3568" y="1052736"/>
            <a:ext cx="8460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อ.ดร. </a:t>
            </a:r>
            <a:r>
              <a:rPr lang="th-TH" sz="4000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อารมณ์ เบิกฟ้า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222908"/>
              </p:ext>
            </p:extLst>
          </p:nvPr>
        </p:nvGraphicFramePr>
        <p:xfrm>
          <a:off x="2699792" y="1964092"/>
          <a:ext cx="5961813" cy="31470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85921"/>
                <a:gridCol w="1678375"/>
                <a:gridCol w="3297517"/>
              </a:tblGrid>
              <a:tr h="576064">
                <a:tc gridSpan="3"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รายชื่อนักศึกษาในความดูแล (ชั้นปีที่ 1)</a:t>
                      </a: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ลำดับที่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รหัสนักศึกษา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ชื่อ-สกุล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6013019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 สุทธิภัทร ศันสนะจิตสกุล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6013020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 อรุชา กัปตพล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6013168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นายก้องภพ วงศ์หิรัญสมบัติ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6013169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นายจตุพล ทุนดี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" t="11365" r="6819" b="22350"/>
          <a:stretch>
            <a:fillRect/>
          </a:stretch>
        </p:blipFill>
        <p:spPr bwMode="auto">
          <a:xfrm>
            <a:off x="323528" y="1947896"/>
            <a:ext cx="2232248" cy="270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149731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อาจารย์ที่ปรึกษา</a:t>
            </a:r>
            <a:endParaRPr lang="en-US" sz="48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76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4690" y="904483"/>
            <a:ext cx="8460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อ.ดร. </a:t>
            </a:r>
            <a:r>
              <a:rPr lang="th-TH" sz="4000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เจษฎา</a:t>
            </a:r>
            <a:r>
              <a:rPr lang="th-TH" sz="4000" dirty="0" err="1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ภรณ์</a:t>
            </a:r>
            <a:r>
              <a:rPr lang="th-TH" sz="4000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 err="1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ปริย</a:t>
            </a:r>
            <a:r>
              <a:rPr lang="th-TH" sz="4000" dirty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ดำกล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0" y="1844824"/>
            <a:ext cx="1869696" cy="280454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500686"/>
              </p:ext>
            </p:extLst>
          </p:nvPr>
        </p:nvGraphicFramePr>
        <p:xfrm>
          <a:off x="2699792" y="1784184"/>
          <a:ext cx="6192688" cy="463867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77029"/>
                <a:gridCol w="1676461"/>
                <a:gridCol w="3239198"/>
              </a:tblGrid>
              <a:tr h="576064">
                <a:tc gridSpan="3"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รายชื่อนักศึกษาในความดูแล (ชั้นปีที่ 1)</a:t>
                      </a: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ลำดับที่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รหัสนักศึกษา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ชื่อ-สกุล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6013188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นายวรกิตติ์ วัฒนะโรจน์ภิญโญ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6013189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น.ส.วรัชยา จงคล้ายกลาง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6013190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นายวัลลภ ชูศรี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6013191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นายสุขิตกุล หาญสกุล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6013192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</a:t>
                      </a:r>
                      <a:r>
                        <a:rPr lang="th-TH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อัค</a:t>
                      </a:r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เดช เลี้ยงรักษา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6013193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น.ส.อาทิตยา มนุญโย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6013194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นายอุกฤษฏ์ ระวังพรมราช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149731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อาจารย์ที่ปรึกษา</a:t>
            </a:r>
            <a:endParaRPr lang="en-US" sz="48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793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149731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อาจารย์ที่ปรึกษา</a:t>
            </a:r>
            <a:endParaRPr lang="en-US" sz="48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9024" y="980728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ผศ.ดร. เอก</a:t>
            </a:r>
            <a:r>
              <a:rPr lang="th-TH" sz="4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ชัย ชัย</a:t>
            </a:r>
            <a:r>
              <a:rPr lang="th-TH" sz="40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ชนะศิริ</a:t>
            </a:r>
            <a:r>
              <a:rPr lang="th-TH" sz="4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   (ประธานหลักสูตรปริญญาตรี)</a:t>
            </a:r>
          </a:p>
          <a:p>
            <a:endParaRPr lang="th-TH" sz="40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292999"/>
              </p:ext>
            </p:extLst>
          </p:nvPr>
        </p:nvGraphicFramePr>
        <p:xfrm>
          <a:off x="2699792" y="1916832"/>
          <a:ext cx="6096000" cy="165544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08112"/>
                <a:gridCol w="1596413"/>
                <a:gridCol w="3491475"/>
              </a:tblGrid>
              <a:tr h="576064">
                <a:tc gridSpan="3"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รายชื่อนักศึกษาในความดูแล (ชั้นปีที่ 1)</a:t>
                      </a:r>
                      <a:endParaRPr lang="th-TH" sz="32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ลำดับที่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รหัสนักศึกษา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ชื่อ-สกุล</a:t>
                      </a:r>
                      <a:endParaRPr lang="en-US" sz="32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6013177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น.ส.นันทิชา สุขจิตร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8" t="8240" r="8389" b="25757"/>
          <a:stretch>
            <a:fillRect/>
          </a:stretch>
        </p:blipFill>
        <p:spPr bwMode="auto">
          <a:xfrm>
            <a:off x="323528" y="1919366"/>
            <a:ext cx="2232248" cy="277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42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77723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เลขานุการหลักสูตรปริญญาตรี</a:t>
            </a:r>
            <a:endParaRPr lang="en-US" sz="48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0" b="19361"/>
          <a:stretch/>
        </p:blipFill>
        <p:spPr>
          <a:xfrm>
            <a:off x="559705" y="1915161"/>
            <a:ext cx="2513348" cy="27363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9705" y="1050439"/>
            <a:ext cx="29770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คุณสุ</a:t>
            </a:r>
            <a:r>
              <a:rPr lang="th-TH" sz="4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กัญญา กิ่งสวัสดิ์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6802" y="1819921"/>
            <a:ext cx="489654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อีเมล์ 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sukanya.kin@mahidol.ac.th</a:t>
            </a:r>
          </a:p>
          <a:p>
            <a:r>
              <a:rPr lang="th-TH" sz="4000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</a:t>
            </a:r>
          </a:p>
          <a:p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028892138 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 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6401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36" y="96125"/>
            <a:ext cx="6596232" cy="6596232"/>
          </a:xfrm>
        </p:spPr>
      </p:pic>
    </p:spTree>
    <p:extLst>
      <p:ext uri="{BB962C8B-B14F-4D97-AF65-F5344CB8AC3E}">
        <p14:creationId xmlns:p14="http://schemas.microsoft.com/office/powerpoint/2010/main" val="263751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8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492896"/>
            <a:ext cx="8686800" cy="32991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7200" dirty="0">
                <a:latin typeface="AngsanaUPC" panose="02020603050405020304" pitchFamily="18" charset="-34"/>
                <a:cs typeface="AngsanaUPC" panose="02020603050405020304" pitchFamily="18" charset="-34"/>
              </a:rPr>
              <a:t>หลักสูตรวิศวกรรม</a:t>
            </a:r>
            <a:r>
              <a:rPr lang="th-TH" sz="72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ศาสตร</a:t>
            </a:r>
            <a:r>
              <a:rPr lang="th-TH" sz="7200" dirty="0">
                <a:latin typeface="AngsanaUPC" panose="02020603050405020304" pitchFamily="18" charset="-34"/>
                <a:cs typeface="AngsanaUPC" panose="02020603050405020304" pitchFamily="18" charset="-34"/>
              </a:rPr>
              <a:t>บัณฑิต สาขาวิชาวิศวกรรมเครื่องกล</a:t>
            </a:r>
          </a:p>
          <a:p>
            <a:endParaRPr lang="en-US" sz="7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216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305342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ชื่อ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หลักสูตร</a:t>
            </a:r>
          </a:p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ภาษาไทย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     วิศวกรรม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ศาสตรบัณฑิต สาขาวิชาวิศวกรรมเครื่องกล</a:t>
            </a:r>
          </a:p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ภาษาอังกฤษ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Bachelor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of Engineering in Mechanical Engineering</a:t>
            </a:r>
          </a:p>
          <a:p>
            <a:endParaRPr lang="en-US" sz="32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ชื่อ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ปริญญาและสาขาวิชา</a:t>
            </a:r>
          </a:p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ภาษาไทย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ชื่อเต็ม:  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วิศวกรรม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ศาสตรบัณฑิต (วิศวกรรมเครื่องกล)</a:t>
            </a:r>
          </a:p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ชื่อ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ย่อ	: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   วศ.บ.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(วิศวกรรมเครื่องกล)</a:t>
            </a:r>
          </a:p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ภาษาอังกฤษ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ชื่อเต็ม:  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Bachelor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of Engineering (Mechanical Engineering)</a:t>
            </a:r>
          </a:p>
          <a:p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ชื่อย่อ: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B.Eng. 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(Mechanical Engineering)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normAutofit/>
          </a:bodyPr>
          <a:lstStyle/>
          <a:p>
            <a:r>
              <a:rPr lang="th-TH" sz="4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ข้อมูลทั่วไปของ</a:t>
            </a:r>
            <a:r>
              <a:rPr lang="th-TH" sz="44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หลักสูตร</a:t>
            </a:r>
            <a:endParaRPr lang="en-US" sz="44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679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2266</TotalTime>
  <Words>1637</Words>
  <Application>Microsoft Office PowerPoint</Application>
  <PresentationFormat>On-screen Show (4:3)</PresentationFormat>
  <Paragraphs>452</Paragraphs>
  <Slides>55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Angsana New</vt:lpstr>
      <vt:lpstr>AngsanaUPC</vt:lpstr>
      <vt:lpstr>Arial</vt:lpstr>
      <vt:lpstr>Calibri</vt:lpstr>
      <vt:lpstr>Calibri Light</vt:lpstr>
      <vt:lpstr>Cordia New</vt:lpstr>
      <vt:lpstr>TH SarabunPSK</vt:lpstr>
      <vt:lpstr>Times New Roman</vt:lpstr>
      <vt:lpstr>Wingdings</vt:lpstr>
      <vt:lpstr>Office Theme</vt:lpstr>
      <vt:lpstr>ปฐมนิเทศนักศึกษาปี 1  ภาควิชาวิศวกรรมเครื่องกล ปีการศึกษา 2560 17 สิงหาคม 2560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ข้อมูลทั่วไปของหลักสูตร</vt:lpstr>
      <vt:lpstr>ปรัชญาของหลักสูตร</vt:lpstr>
      <vt:lpstr>คุณลักษณะพิเศษของนักศึกษา </vt:lpstr>
      <vt:lpstr>หน่วยกิต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ข้อบังคับมหาวิทยาลัยมหิดล</vt:lpstr>
      <vt:lpstr>นักศึกษาต้องมาพบอาจารย์ที่ปรึกษา    ก่อนลงทะเบียนทุกเทอม                        เพื่อวางแผนการเรียนแต่ละเทอม และต้องนำ Transcript มาด้วย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อาจารย์ที่ปรึกษา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Pop</dc:creator>
  <cp:lastModifiedBy>Windows User</cp:lastModifiedBy>
  <cp:revision>231</cp:revision>
  <dcterms:created xsi:type="dcterms:W3CDTF">2012-08-08T05:29:43Z</dcterms:created>
  <dcterms:modified xsi:type="dcterms:W3CDTF">2017-08-21T01:45:15Z</dcterms:modified>
</cp:coreProperties>
</file>